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5"/>
  </p:notesMasterIdLst>
  <p:sldIdLst>
    <p:sldId id="2241" r:id="rId2"/>
    <p:sldId id="2245" r:id="rId3"/>
    <p:sldId id="2248" r:id="rId4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onsolas" panose="020B0609020204030204" pitchFamily="49" charset="0"/>
      <p:regular r:id="rId10"/>
      <p:bold r:id="rId11"/>
      <p:italic r:id="rId12"/>
      <p:boldItalic r:id="rId13"/>
    </p:embeddedFont>
    <p:embeddedFont>
      <p:font typeface="Open Sans" panose="020B0606030504020204" pitchFamily="34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7E4"/>
    <a:srgbClr val="004685"/>
    <a:srgbClr val="016CB5"/>
    <a:srgbClr val="001B52"/>
    <a:srgbClr val="7F7F7F"/>
    <a:srgbClr val="008438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0"/>
    <p:restoredTop sz="94721"/>
  </p:normalViewPr>
  <p:slideViewPr>
    <p:cSldViewPr snapToGrid="0" snapToObjects="1">
      <p:cViewPr varScale="1">
        <p:scale>
          <a:sx n="110" d="100"/>
          <a:sy n="110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7/14/20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1A37F7-1A90-4E51-A507-1AEFE7B69E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5662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3657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4945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49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2555496"/>
            <a:ext cx="10263170" cy="734849"/>
          </a:xfrm>
        </p:spPr>
        <p:txBody>
          <a:bodyPr lIns="0" tIns="0" rIns="0" bIns="0" anchor="ctr">
            <a:normAutofit/>
          </a:bodyPr>
          <a:lstStyle>
            <a:lvl1pPr algn="ctr">
              <a:defRPr sz="40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>
              <a:solidFill>
                <a:srgbClr val="1737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270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744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7/14/20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b="1" dirty="0">
              <a:solidFill>
                <a:srgbClr val="004785">
                  <a:lumMod val="75000"/>
                </a:srgbClr>
              </a:solidFill>
              <a:latin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AD5D8A-1D73-9049-8D43-199476B3A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3255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FF38-EE34-D44C-B89F-50269526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 Data with the </a:t>
            </a:r>
            <a:r>
              <a:rPr lang="en-US" i="1" dirty="0" err="1"/>
              <a:t>to_numeric</a:t>
            </a:r>
            <a:r>
              <a:rPr lang="en-US" i="1" dirty="0"/>
              <a:t>() </a:t>
            </a:r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0CFF5-D286-D74D-AAC2-CC2ED7A77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622174"/>
          </a:xfrm>
        </p:spPr>
        <p:txBody>
          <a:bodyPr>
            <a:noAutofit/>
          </a:bodyPr>
          <a:lstStyle/>
          <a:p>
            <a:pPr marL="296863" indent="-285750">
              <a:lnSpc>
                <a:spcPct val="100000"/>
              </a:lnSpc>
              <a:defRPr/>
            </a:pPr>
            <a:endParaRPr lang="en-US" dirty="0"/>
          </a:p>
          <a:p>
            <a:pPr marL="296863" indent="-285750">
              <a:lnSpc>
                <a:spcPct val="100000"/>
              </a:lnSpc>
              <a:defRPr/>
            </a:pPr>
            <a:r>
              <a:rPr lang="en-US" dirty="0"/>
              <a:t>In order to do numeric calculations (e.g. mean) on a </a:t>
            </a:r>
            <a:r>
              <a:rPr lang="en-US" dirty="0" err="1"/>
              <a:t>DataFrame</a:t>
            </a:r>
            <a:r>
              <a:rPr lang="en-US" dirty="0"/>
              <a:t>, the data type of the relevant columns need to be numeric</a:t>
            </a:r>
          </a:p>
          <a:p>
            <a:pPr marL="296863" indent="-285750">
              <a:lnSpc>
                <a:spcPct val="100000"/>
              </a:lnSpc>
              <a:defRPr/>
            </a:pPr>
            <a:r>
              <a:rPr lang="en-US" dirty="0"/>
              <a:t>Sometimes pandas will load data as a different data type, for example as an "object”</a:t>
            </a:r>
          </a:p>
          <a:p>
            <a:pPr marL="811213" lvl="1" indent="-342900">
              <a:lnSpc>
                <a:spcPct val="100000"/>
              </a:lnSpc>
              <a:buFontTx/>
              <a:buChar char="-"/>
              <a:defRPr/>
            </a:pPr>
            <a:r>
              <a:rPr lang="en-US" dirty="0">
                <a:solidFill>
                  <a:srgbClr val="004685"/>
                </a:solidFill>
              </a:rPr>
              <a:t>In this case, we need to cast the </a:t>
            </a:r>
            <a:r>
              <a:rPr lang="en-US" dirty="0" err="1">
                <a:solidFill>
                  <a:srgbClr val="004685"/>
                </a:solidFill>
              </a:rPr>
              <a:t>DataFrame</a:t>
            </a:r>
            <a:r>
              <a:rPr lang="en-US" dirty="0">
                <a:solidFill>
                  <a:srgbClr val="004685"/>
                </a:solidFill>
              </a:rPr>
              <a:t> to a numeric value</a:t>
            </a:r>
            <a:endParaRPr lang="en-US" dirty="0"/>
          </a:p>
          <a:p>
            <a:pPr marL="296863" indent="-285750">
              <a:lnSpc>
                <a:spcPct val="100000"/>
              </a:lnSpc>
              <a:defRPr/>
            </a:pPr>
            <a:r>
              <a:rPr lang="en-US" dirty="0"/>
              <a:t>To cast a </a:t>
            </a:r>
            <a:r>
              <a:rPr lang="en-US" dirty="0" err="1"/>
              <a:t>DataFrame</a:t>
            </a:r>
            <a:r>
              <a:rPr lang="en-US" dirty="0"/>
              <a:t> column to a numeric value, you can use the </a:t>
            </a:r>
            <a:r>
              <a:rPr lang="en-US" i="1" dirty="0" err="1"/>
              <a:t>to_numeric</a:t>
            </a:r>
            <a:r>
              <a:rPr lang="en-US" i="1" dirty="0"/>
              <a:t>() </a:t>
            </a:r>
            <a:r>
              <a:rPr lang="en-US" dirty="0"/>
              <a:t>method</a:t>
            </a:r>
          </a:p>
          <a:p>
            <a:pPr marL="296863" indent="-285750">
              <a:lnSpc>
                <a:spcPct val="100000"/>
              </a:lnSpc>
              <a:defRPr/>
            </a:pPr>
            <a:r>
              <a:rPr lang="en-US" dirty="0"/>
              <a:t>For example, to cast the </a:t>
            </a:r>
            <a:r>
              <a:rPr lang="en-US" i="1" dirty="0"/>
              <a:t>salary</a:t>
            </a:r>
            <a:r>
              <a:rPr lang="en-US" dirty="0"/>
              <a:t> column in a </a:t>
            </a:r>
            <a:r>
              <a:rPr lang="en-US" dirty="0" err="1"/>
              <a:t>DataFrame</a:t>
            </a:r>
            <a:r>
              <a:rPr lang="en-US" dirty="0"/>
              <a:t> </a:t>
            </a:r>
            <a:r>
              <a:rPr lang="en-US" i="1" dirty="0"/>
              <a:t>df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df[‘salary']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pd.to_numeric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(df[‘salary'], errors='coerce’)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#The "errors" argument will catch (and ignore) any records where salary cannot be converted to a number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0780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FF38-EE34-D44C-B89F-50269526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 Data with the </a:t>
            </a:r>
            <a:r>
              <a:rPr lang="en-US" i="1" dirty="0" err="1"/>
              <a:t>astype</a:t>
            </a:r>
            <a:r>
              <a:rPr lang="en-US" i="1" dirty="0"/>
              <a:t>() </a:t>
            </a:r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0CFF5-D286-D74D-AAC2-CC2ED7A77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622174"/>
          </a:xfrm>
        </p:spPr>
        <p:txBody>
          <a:bodyPr>
            <a:noAutofit/>
          </a:bodyPr>
          <a:lstStyle/>
          <a:p>
            <a:pPr marL="296863" indent="-285750">
              <a:lnSpc>
                <a:spcPct val="100000"/>
              </a:lnSpc>
              <a:defRPr/>
            </a:pPr>
            <a:endParaRPr lang="en-US" dirty="0"/>
          </a:p>
          <a:p>
            <a:pPr marL="296863" indent="-285750">
              <a:lnSpc>
                <a:spcPct val="100000"/>
              </a:lnSpc>
              <a:defRPr/>
            </a:pPr>
            <a:r>
              <a:rPr lang="en-US" dirty="0"/>
              <a:t>In order to work with raw text in a </a:t>
            </a:r>
            <a:r>
              <a:rPr lang="en-US" dirty="0" err="1"/>
              <a:t>DataFrame</a:t>
            </a:r>
            <a:r>
              <a:rPr lang="en-US" dirty="0"/>
              <a:t>, the relevant columns need to be strings</a:t>
            </a:r>
          </a:p>
          <a:p>
            <a:pPr marL="811213" lvl="1" indent="-342900">
              <a:lnSpc>
                <a:spcPct val="100000"/>
              </a:lnSpc>
              <a:buFontTx/>
              <a:buChar char="-"/>
              <a:defRPr/>
            </a:pPr>
            <a:r>
              <a:rPr lang="en-US" dirty="0">
                <a:solidFill>
                  <a:srgbClr val="004685"/>
                </a:solidFill>
              </a:rPr>
              <a:t>An example of this would be, checking if a word appears in a column, or replacing specific text in a column</a:t>
            </a:r>
          </a:p>
          <a:p>
            <a:pPr marL="296863" indent="-285750">
              <a:lnSpc>
                <a:spcPct val="100000"/>
              </a:lnSpc>
              <a:defRPr/>
            </a:pPr>
            <a:r>
              <a:rPr lang="en-US" dirty="0"/>
              <a:t>Depending on the data type of the column, </a:t>
            </a:r>
            <a:r>
              <a:rPr lang="en-US" dirty="0">
                <a:solidFill>
                  <a:srgbClr val="004685"/>
                </a:solidFill>
              </a:rPr>
              <a:t>we may need to cast to a string</a:t>
            </a:r>
            <a:endParaRPr lang="en-US" dirty="0"/>
          </a:p>
          <a:p>
            <a:pPr marL="296863" indent="-285750">
              <a:lnSpc>
                <a:spcPct val="100000"/>
              </a:lnSpc>
              <a:defRPr/>
            </a:pPr>
            <a:r>
              <a:rPr lang="en-US" dirty="0"/>
              <a:t>To do this, you can use the </a:t>
            </a:r>
            <a:r>
              <a:rPr lang="en-US" i="1" dirty="0" err="1"/>
              <a:t>astype</a:t>
            </a:r>
            <a:r>
              <a:rPr lang="en-US" i="1" dirty="0"/>
              <a:t>(str) </a:t>
            </a:r>
            <a:r>
              <a:rPr lang="en-US" dirty="0"/>
              <a:t>method to cast the values in a column to a string</a:t>
            </a:r>
          </a:p>
          <a:p>
            <a:pPr marL="296863" indent="-285750">
              <a:lnSpc>
                <a:spcPct val="100000"/>
              </a:lnSpc>
              <a:defRPr/>
            </a:pPr>
            <a:r>
              <a:rPr lang="en-US" dirty="0"/>
              <a:t>For example, to cast the </a:t>
            </a:r>
            <a:r>
              <a:rPr lang="en-US" i="1" dirty="0"/>
              <a:t>description</a:t>
            </a:r>
            <a:r>
              <a:rPr lang="en-US" dirty="0"/>
              <a:t> column in a </a:t>
            </a:r>
            <a:r>
              <a:rPr lang="en-US" dirty="0" err="1"/>
              <a:t>DataFrame</a:t>
            </a:r>
            <a:r>
              <a:rPr lang="en-US" dirty="0"/>
              <a:t> </a:t>
            </a:r>
            <a:r>
              <a:rPr lang="en-US" i="1" dirty="0"/>
              <a:t>df </a:t>
            </a:r>
            <a:r>
              <a:rPr lang="en-US" dirty="0"/>
              <a:t>to a string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df[‘description'] = df[‘description’].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astype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0789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2174</TotalTime>
  <Words>268</Words>
  <Application>Microsoft Macintosh PowerPoint</Application>
  <PresentationFormat>Widescreen</PresentationFormat>
  <Paragraphs>21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Consolas</vt:lpstr>
      <vt:lpstr>Open Sans</vt:lpstr>
      <vt:lpstr>Calibri</vt:lpstr>
      <vt:lpstr>Arial</vt:lpstr>
      <vt:lpstr>Office Theme</vt:lpstr>
      <vt:lpstr>Casting Data</vt:lpstr>
      <vt:lpstr>Casting Data with the to_numeric() Method</vt:lpstr>
      <vt:lpstr>Casting Data with the astype() Method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Krakowsky, Brandon L</cp:lastModifiedBy>
  <cp:revision>119</cp:revision>
  <dcterms:created xsi:type="dcterms:W3CDTF">2020-01-21T23:14:53Z</dcterms:created>
  <dcterms:modified xsi:type="dcterms:W3CDTF">2020-07-14T04:44:03Z</dcterms:modified>
</cp:coreProperties>
</file>

<file path=docProps/thumbnail.jpeg>
</file>